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1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_rels/slideLayout213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93.xml.rels" ContentType="application/vnd.openxmlformats-package.relationships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_rels/presentation.xml.rels" ContentType="application/vnd.openxmlformats-package.relationships+xml"/>
  <Override PartName="/ppt/media/image17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13.png" ContentType="image/png"/>
  <Override PartName="/ppt/media/image12.jpeg" ContentType="image/jpeg"/>
  <Override PartName="/ppt/media/image11.jpeg" ContentType="image/jpeg"/>
  <Override PartName="/ppt/media/image18.jpeg" ContentType="image/jpeg"/>
  <Override PartName="/ppt/media/image1.jpeg" ContentType="image/jpeg"/>
  <Override PartName="/ppt/media/image20.jpeg" ContentType="image/jpeg"/>
  <Override PartName="/ppt/media/image19.jpeg" ContentType="image/jpeg"/>
  <Override PartName="/ppt/media/image2.jpeg" ContentType="image/jpeg"/>
  <Override PartName="/ppt/media/image21.jpeg" ContentType="image/jpeg"/>
  <Override PartName="/ppt/media/image3.jpeg" ContentType="image/jpeg"/>
  <Override PartName="/ppt/media/image4.jpeg" ContentType="image/jpeg"/>
  <Override PartName="/ppt/media/image10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png" ContentType="image/png"/>
  <Override PartName="/ppt/theme/theme18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7.xml" ContentType="application/vnd.openxmlformats-officedocument.theme+xml"/>
  <Override PartName="/ppt/theme/theme16.xml" ContentType="application/vnd.openxmlformats-officedocument.theme+xml"/>
  <Override PartName="/ppt/theme/theme8.xml" ContentType="application/vnd.openxmlformats-officedocument.theme+xml"/>
  <Override PartName="/ppt/theme/theme17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0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0" y="242496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85400" y="21243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4685400" y="242496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309168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183360" y="21243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body"/>
          </p:nvPr>
        </p:nvSpPr>
        <p:spPr>
          <a:xfrm>
            <a:off x="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body"/>
          </p:nvPr>
        </p:nvSpPr>
        <p:spPr>
          <a:xfrm>
            <a:off x="309168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 type="body"/>
          </p:nvPr>
        </p:nvSpPr>
        <p:spPr>
          <a:xfrm>
            <a:off x="6183360" y="242496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409320" y="339480"/>
            <a:ext cx="4450320" cy="1151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ko-KR" sz="3600" spc="-1" strike="noStrike">
                <a:solidFill>
                  <a:srgbClr val="ffffff"/>
                </a:solidFill>
                <a:latin typeface="Arial"/>
                <a:ea typeface="맑은 고딕"/>
              </a:rPr>
              <a:t>FREE PPT TEMPLATES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09320" y="1563480"/>
            <a:ext cx="4450320" cy="575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ko-KR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ko-KR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OF YOUR PRESENTATION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0" y="267480"/>
            <a:ext cx="2339280" cy="460800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0" y="267480"/>
            <a:ext cx="4248000" cy="460800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0" y="181800"/>
            <a:ext cx="914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IMAGES &amp; CONTENTS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0" y="757800"/>
            <a:ext cx="914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Picture 2" descr=""/>
          <p:cNvPicPr/>
          <p:nvPr/>
        </p:nvPicPr>
        <p:blipFill>
          <a:blip r:embed="rId3"/>
          <a:stretch/>
        </p:blipFill>
        <p:spPr>
          <a:xfrm>
            <a:off x="1403640" y="2790720"/>
            <a:ext cx="3816000" cy="1940760"/>
          </a:xfrm>
          <a:prstGeom prst="rect">
            <a:avLst/>
          </a:prstGeom>
          <a:ln>
            <a:noFill/>
          </a:ln>
        </p:spPr>
      </p:pic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2462040" y="3061440"/>
            <a:ext cx="1783080" cy="130788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body"/>
          </p:nvPr>
        </p:nvSpPr>
        <p:spPr>
          <a:xfrm>
            <a:off x="0" y="181800"/>
            <a:ext cx="914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IMAGES &amp; CONTENTS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0" y="757800"/>
            <a:ext cx="914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0" y="1275480"/>
            <a:ext cx="9143640" cy="2592000"/>
          </a:xfrm>
          <a:prstGeom prst="rect">
            <a:avLst/>
          </a:prstGeom>
        </p:spPr>
        <p:txBody>
          <a:bodyPr lIns="900000" rIns="90000" tIns="45000" bIns="45000" anchor="ctr"/>
          <a:p>
            <a:pPr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body"/>
          </p:nvPr>
        </p:nvSpPr>
        <p:spPr>
          <a:xfrm>
            <a:off x="3042720" y="500040"/>
            <a:ext cx="2519640" cy="2519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3897720" y="3020040"/>
            <a:ext cx="1664640" cy="1664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5564160" y="1355040"/>
            <a:ext cx="1664640" cy="1664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body"/>
          </p:nvPr>
        </p:nvSpPr>
        <p:spPr>
          <a:xfrm>
            <a:off x="1115640" y="0"/>
            <a:ext cx="2808000" cy="514332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body"/>
          </p:nvPr>
        </p:nvSpPr>
        <p:spPr>
          <a:xfrm>
            <a:off x="1453680" y="501120"/>
            <a:ext cx="4175640" cy="41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맑은 고딕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6" name="CustomShape 2"/>
          <p:cNvSpPr/>
          <p:nvPr/>
        </p:nvSpPr>
        <p:spPr>
          <a:xfrm rot="2700000">
            <a:off x="1947240" y="994680"/>
            <a:ext cx="3188160" cy="3188160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3"/>
          <p:cNvSpPr/>
          <p:nvPr/>
        </p:nvSpPr>
        <p:spPr>
          <a:xfrm rot="10800000">
            <a:off x="906840" y="1455480"/>
            <a:ext cx="1432440" cy="2267640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body"/>
          </p:nvPr>
        </p:nvSpPr>
        <p:spPr>
          <a:xfrm>
            <a:off x="1763640" y="123480"/>
            <a:ext cx="7380000" cy="575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9bbb59"/>
                </a:solidFill>
                <a:latin typeface="맑은 고딕"/>
              </a:rPr>
              <a:t>BASIC LAYOUT</a:t>
            </a:r>
            <a:endParaRPr b="0" lang="ko-KR" sz="3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1763640" y="699480"/>
            <a:ext cx="7380000" cy="287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9bbb59"/>
                </a:solidFill>
                <a:latin typeface="맑은 고딕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body"/>
          </p:nvPr>
        </p:nvSpPr>
        <p:spPr>
          <a:xfrm>
            <a:off x="0" y="2124360"/>
            <a:ext cx="914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Thank you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0" y="2700360"/>
            <a:ext cx="914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9bbb59"/>
                </a:solidFill>
                <a:latin typeface="맑은 고딕"/>
              </a:rPr>
              <a:t>ICON SETS LAYOUT</a:t>
            </a:r>
            <a:endParaRPr b="0" lang="ko-KR" sz="3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4" name="CustomShape 2"/>
          <p:cNvSpPr/>
          <p:nvPr/>
        </p:nvSpPr>
        <p:spPr>
          <a:xfrm>
            <a:off x="353880" y="1131480"/>
            <a:ext cx="2849400" cy="364896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3"/>
          <p:cNvSpPr/>
          <p:nvPr/>
        </p:nvSpPr>
        <p:spPr>
          <a:xfrm>
            <a:off x="532080" y="1347480"/>
            <a:ext cx="108000" cy="32400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4"/>
          <p:cNvSpPr/>
          <p:nvPr/>
        </p:nvSpPr>
        <p:spPr>
          <a:xfrm rot="5400000">
            <a:off x="2593080" y="1238040"/>
            <a:ext cx="501840" cy="50184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ko-K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ko-KR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4140000" y="2571840"/>
            <a:ext cx="500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ko-KR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SECTION BREAK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140000" y="3147840"/>
            <a:ext cx="500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2627640" y="2115360"/>
            <a:ext cx="388800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Welcome!!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2627640" y="2700360"/>
            <a:ext cx="3887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BASIC LAYOUT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0" y="181800"/>
            <a:ext cx="914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179a9d"/>
                </a:solidFill>
                <a:latin typeface="Arial"/>
                <a:ea typeface="Arial Unicode MS"/>
              </a:rPr>
              <a:t>IMAGES &amp; CONTENTS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0" y="757800"/>
            <a:ext cx="914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179a9d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739800" y="1395720"/>
            <a:ext cx="1728000" cy="180000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2539800" y="1395720"/>
            <a:ext cx="1728000" cy="180000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340160" y="1395720"/>
            <a:ext cx="1728000" cy="180000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BASIC LAYOUT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295920" y="1611720"/>
            <a:ext cx="2791080" cy="191088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58800" y="1611720"/>
            <a:ext cx="2791080" cy="191088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0" y="181800"/>
            <a:ext cx="9143640" cy="575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IMAGES &amp; CONTENTS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0" y="757800"/>
            <a:ext cx="9143640" cy="28764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0" lang="ko-KR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Insert the title of your subtitle Here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Picture 3" descr=""/>
          <p:cNvPicPr/>
          <p:nvPr/>
        </p:nvPicPr>
        <p:blipFill>
          <a:blip r:embed="rId3"/>
          <a:stretch/>
        </p:blipFill>
        <p:spPr>
          <a:xfrm>
            <a:off x="3054240" y="1489320"/>
            <a:ext cx="3035160" cy="3026160"/>
          </a:xfrm>
          <a:prstGeom prst="rect">
            <a:avLst/>
          </a:prstGeom>
          <a:ln>
            <a:noFill/>
          </a:ln>
        </p:spPr>
      </p:pic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3161520" y="1603800"/>
            <a:ext cx="2793600" cy="191088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835520" cy="386748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268160" y="1243800"/>
            <a:ext cx="4875480" cy="389916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ko-KR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Shape 1"/>
          <p:cNvSpPr txBox="1"/>
          <p:nvPr/>
        </p:nvSpPr>
        <p:spPr>
          <a:xfrm>
            <a:off x="409320" y="339480"/>
            <a:ext cx="8302680" cy="115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1" lang="ko-KR" sz="3600" spc="-1" strike="noStrike">
                <a:solidFill>
                  <a:srgbClr val="ffffff"/>
                </a:solidFill>
                <a:latin typeface="Arial"/>
                <a:ea typeface="맑은 고딕"/>
              </a:rPr>
              <a:t>Stefanini – Escola de Arquitetos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TextShape 2"/>
          <p:cNvSpPr txBox="1"/>
          <p:nvPr/>
        </p:nvSpPr>
        <p:spPr>
          <a:xfrm>
            <a:off x="409320" y="1563480"/>
            <a:ext cx="445032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ko-KR" sz="1200" spc="-1" strike="noStrike">
                <a:solidFill>
                  <a:srgbClr val="ffffff"/>
                </a:solidFill>
                <a:latin typeface="Arial"/>
                <a:ea typeface="Arial Unicode MS"/>
              </a:rPr>
              <a:t>Dojo – Design Patterns - Singleton</a:t>
            </a:r>
            <a:endParaRPr b="0" lang="ko-K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TextShape 3"/>
          <p:cNvSpPr txBox="1"/>
          <p:nvPr/>
        </p:nvSpPr>
        <p:spPr>
          <a:xfrm>
            <a:off x="720000" y="4608000"/>
            <a:ext cx="76104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pt-BR" sz="2000" spc="-1" strike="noStrike">
                <a:solidFill>
                  <a:srgbClr val="ffffff"/>
                </a:solidFill>
                <a:latin typeface="Arial"/>
              </a:rPr>
              <a:t>Filipe dos Santos Nascimento – fsnascimento@stefanini.com</a:t>
            </a:r>
            <a:endParaRPr b="1" lang="pt-BR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76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3"/>
          <p:cNvSpPr/>
          <p:nvPr/>
        </p:nvSpPr>
        <p:spPr>
          <a:xfrm>
            <a:off x="1907640" y="1331640"/>
            <a:ext cx="6652080" cy="38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300" spc="-1" strike="noStrike">
                <a:solidFill>
                  <a:srgbClr val="404040"/>
                </a:solidFill>
                <a:latin typeface="맑은 고딕"/>
              </a:rPr>
              <a:t>Exemplo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:</a:t>
            </a:r>
            <a:br/>
            <a:r>
              <a:rPr b="0" lang="pt-BR" sz="1300" spc="-1" strike="noStrike">
                <a:solidFill>
                  <a:srgbClr val="ce181e"/>
                </a:solidFill>
                <a:latin typeface="맑은 고딕"/>
              </a:rPr>
              <a:t>public class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300" spc="-1" strike="noStrike">
                <a:solidFill>
                  <a:srgbClr val="21409a"/>
                </a:solidFill>
                <a:latin typeface="맑은 고딕"/>
              </a:rPr>
              <a:t>MySingleton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ce181e"/>
                </a:solidFill>
                <a:latin typeface="맑은 고딕"/>
              </a:rPr>
              <a:t>private static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 MySingleton INSTANCE;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ce181e"/>
                </a:solidFill>
                <a:latin typeface="맑은 고딕"/>
              </a:rPr>
              <a:t>private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300" spc="-1" strike="noStrike">
                <a:solidFill>
                  <a:srgbClr val="21409a"/>
                </a:solidFill>
                <a:latin typeface="맑은 고딕"/>
              </a:rPr>
              <a:t>MySingleton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() { 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ce181e"/>
                </a:solidFill>
                <a:latin typeface="맑은 고딕"/>
              </a:rPr>
              <a:t>public static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 MySingleton </a:t>
            </a:r>
            <a:r>
              <a:rPr b="0" lang="pt-BR" sz="1300" spc="-1" strike="noStrike">
                <a:solidFill>
                  <a:srgbClr val="21409a"/>
                </a:solidFill>
                <a:latin typeface="맑은 고딕"/>
              </a:rPr>
              <a:t>getInstance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()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if (INSTANCE == null)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synchronized (MySingleton.class)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if (INSTANCE == null) {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INSTANCE = new MySingleton();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ce181e"/>
                </a:solidFill>
                <a:latin typeface="맑은 고딕"/>
              </a:rPr>
              <a:t>return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 INSTANCE;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</p:txBody>
      </p:sp>
      <p:sp>
        <p:nvSpPr>
          <p:cNvPr id="778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- Inicialização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79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9bbb59"/>
                </a:solidFill>
                <a:latin typeface="맑은 고딕"/>
              </a:rPr>
              <a:t>Lazy Initialization – Trava Duplamente Qualificada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80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3"/>
          <p:cNvSpPr/>
          <p:nvPr/>
        </p:nvSpPr>
        <p:spPr>
          <a:xfrm>
            <a:off x="1907640" y="1331640"/>
            <a:ext cx="6652080" cy="37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Nenhuma das formas de inicialização, expostas anteriormente, é 100% segura. A API de </a:t>
            </a: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Java Reflection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 permite você mudar o modificador de acesso do construtor para público, expondo o Singleton a possibilidade de recriação.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A melhor maneira para criar um Singleton em Java, é implementá-lo através de um Enum. Essa forma é bastante defendida por </a:t>
            </a: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Joshua Block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, autor do livro </a:t>
            </a:r>
            <a:r>
              <a:rPr b="1" i="1" lang="pt-BR" sz="1600" spc="-1" strike="noStrike">
                <a:solidFill>
                  <a:srgbClr val="404040"/>
                </a:solidFill>
                <a:latin typeface="맑은 고딕"/>
              </a:rPr>
              <a:t>Effective Java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. Enum é Singleton por natureza. A JVM que é a responsável pela criação do Singleton. Ao utilizar um Enum, você se livra do trabalho e problemas associados a criação, provisionamento, sincronização e inicialização da instância.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br/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- Inicialização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86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90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3"/>
          <p:cNvSpPr/>
          <p:nvPr/>
        </p:nvSpPr>
        <p:spPr>
          <a:xfrm>
            <a:off x="1907640" y="1331640"/>
            <a:ext cx="6652080" cy="343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Exemplo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pt-BR" sz="1600" spc="-1" strike="noStrike">
                <a:solidFill>
                  <a:srgbClr val="ce181e"/>
                </a:solidFill>
                <a:latin typeface="맑은 고딕"/>
              </a:rPr>
              <a:t>public enum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600" spc="-1" strike="noStrike">
                <a:solidFill>
                  <a:srgbClr val="21409a"/>
                </a:solidFill>
                <a:latin typeface="맑은 고딕"/>
              </a:rPr>
              <a:t>MySingletonEnum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 {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INSTANCE;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600" spc="-1" strike="noStrike">
                <a:solidFill>
                  <a:srgbClr val="ce181e"/>
                </a:solidFill>
                <a:latin typeface="맑은 고딕"/>
              </a:rPr>
              <a:t>public void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600" spc="-1" strike="noStrike">
                <a:solidFill>
                  <a:srgbClr val="21409a"/>
                </a:solidFill>
                <a:latin typeface="맑은 고딕"/>
              </a:rPr>
              <a:t>facaAlgumaCoisa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() { }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Obtendo a referência da instância: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MySingletonEnum mySingleton = MySingletonEnum.INSTANCE;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mySingleton.facaAlgumaCoisa();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792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93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9bbb59"/>
                </a:solidFill>
                <a:latin typeface="맑은 고딕"/>
              </a:rPr>
              <a:t>Implementação com Enum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94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97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3"/>
          <p:cNvSpPr/>
          <p:nvPr/>
        </p:nvSpPr>
        <p:spPr>
          <a:xfrm>
            <a:off x="1907640" y="1331640"/>
            <a:ext cx="6652080" cy="23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Em Java EE, nós podemos utilizar uma forma mais fácil e elegante, que são chamdos de Singleton Beans. Para transformar um Bean num Singleton, nós simplesmente anotamos a classe com </a:t>
            </a: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@Singleton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. Esta anotação marca a classe como um Singleton EJB, e sinaliza para o container lidar com as questões da instância única.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br/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799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– Java EE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00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4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3"/>
          <p:cNvSpPr/>
          <p:nvPr/>
        </p:nvSpPr>
        <p:spPr>
          <a:xfrm>
            <a:off x="1907640" y="1331640"/>
            <a:ext cx="6652080" cy="270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Exemplo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@Singleton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ce181e"/>
                </a:solidFill>
                <a:latin typeface="맑은 고딕"/>
              </a:rPr>
              <a:t>public class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600" spc="-1" strike="noStrike">
                <a:solidFill>
                  <a:srgbClr val="21409a"/>
                </a:solidFill>
                <a:latin typeface="맑은 고딕"/>
              </a:rPr>
              <a:t>MySingletonBean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 {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600" spc="-1" strike="noStrike">
                <a:solidFill>
                  <a:srgbClr val="ce181e"/>
                </a:solidFill>
                <a:latin typeface="맑은 고딕"/>
              </a:rPr>
              <a:t>public void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600" spc="-1" strike="noStrike">
                <a:solidFill>
                  <a:srgbClr val="21409a"/>
                </a:solidFill>
                <a:latin typeface="맑은 고딕"/>
              </a:rPr>
              <a:t>facaAlgumaCoisa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() { }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806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– Java EE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07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TextShape 1"/>
          <p:cNvSpPr txBox="1"/>
          <p:nvPr/>
        </p:nvSpPr>
        <p:spPr>
          <a:xfrm>
            <a:off x="0" y="260316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ko-KR" sz="3600" spc="-1" strike="noStrike">
                <a:solidFill>
                  <a:srgbClr val="ffffff"/>
                </a:solidFill>
                <a:latin typeface="Arial"/>
                <a:ea typeface="Arial Unicode MS"/>
              </a:rPr>
              <a:t>Obrigado!</a:t>
            </a:r>
            <a:endParaRPr b="0" lang="ko-KR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1" name="Group 2"/>
          <p:cNvGrpSpPr/>
          <p:nvPr/>
        </p:nvGrpSpPr>
        <p:grpSpPr>
          <a:xfrm>
            <a:off x="4251600" y="1935000"/>
            <a:ext cx="648720" cy="648360"/>
            <a:chOff x="4251600" y="1935000"/>
            <a:chExt cx="648720" cy="648360"/>
          </a:xfrm>
        </p:grpSpPr>
        <p:sp>
          <p:nvSpPr>
            <p:cNvPr id="812" name="CustomShape 3"/>
            <p:cNvSpPr/>
            <p:nvPr/>
          </p:nvSpPr>
          <p:spPr>
            <a:xfrm rot="16200000">
              <a:off x="4537080" y="2220480"/>
              <a:ext cx="77400" cy="648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3" name="CustomShape 4"/>
            <p:cNvSpPr/>
            <p:nvPr/>
          </p:nvSpPr>
          <p:spPr>
            <a:xfrm rot="16200000">
              <a:off x="4537080" y="1649520"/>
              <a:ext cx="77400" cy="648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4" name="CustomShape 5"/>
            <p:cNvSpPr/>
            <p:nvPr/>
          </p:nvSpPr>
          <p:spPr>
            <a:xfrm>
              <a:off x="4251600" y="2004120"/>
              <a:ext cx="77400" cy="506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5" name="CustomShape 6"/>
            <p:cNvSpPr/>
            <p:nvPr/>
          </p:nvSpPr>
          <p:spPr>
            <a:xfrm rot="16200000">
              <a:off x="4529520" y="2193840"/>
              <a:ext cx="77400" cy="32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6" name="CustomShape 7"/>
            <p:cNvSpPr/>
            <p:nvPr/>
          </p:nvSpPr>
          <p:spPr>
            <a:xfrm rot="16200000">
              <a:off x="4529520" y="2003760"/>
              <a:ext cx="77400" cy="32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7" name="CustomShape 8"/>
            <p:cNvSpPr/>
            <p:nvPr/>
          </p:nvSpPr>
          <p:spPr>
            <a:xfrm>
              <a:off x="4680000" y="2124720"/>
              <a:ext cx="77400" cy="3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8" name="CustomShape 9"/>
            <p:cNvSpPr/>
            <p:nvPr/>
          </p:nvSpPr>
          <p:spPr>
            <a:xfrm>
              <a:off x="4822920" y="2008080"/>
              <a:ext cx="77400" cy="506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9" name="CustomShape 10"/>
            <p:cNvSpPr/>
            <p:nvPr/>
          </p:nvSpPr>
          <p:spPr>
            <a:xfrm>
              <a:off x="4407840" y="2012400"/>
              <a:ext cx="77400" cy="3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2411640" y="363240"/>
            <a:ext cx="2088000" cy="14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18" name="Group 2"/>
          <p:cNvGrpSpPr/>
          <p:nvPr/>
        </p:nvGrpSpPr>
        <p:grpSpPr>
          <a:xfrm>
            <a:off x="2491920" y="274320"/>
            <a:ext cx="6292080" cy="2817720"/>
            <a:chOff x="2491920" y="274320"/>
            <a:chExt cx="6292080" cy="2817720"/>
          </a:xfrm>
        </p:grpSpPr>
        <p:sp>
          <p:nvSpPr>
            <p:cNvPr id="719" name="CustomShape 3"/>
            <p:cNvSpPr/>
            <p:nvPr/>
          </p:nvSpPr>
          <p:spPr>
            <a:xfrm>
              <a:off x="2491920" y="1359000"/>
              <a:ext cx="6292080" cy="1733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404040"/>
                  </a:solidFill>
                  <a:latin typeface="맑은 고딕"/>
                </a:rPr>
                <a:t>De acordo com os livros, </a:t>
              </a:r>
              <a:r>
                <a:rPr b="1" i="1" lang="pt-BR" sz="1600" spc="-1" strike="noStrike">
                  <a:solidFill>
                    <a:srgbClr val="404040"/>
                  </a:solidFill>
                  <a:latin typeface="맑은 고딕"/>
                </a:rPr>
                <a:t>GoF</a:t>
              </a:r>
              <a:r>
                <a:rPr b="0" lang="pt-BR" sz="1600" spc="-1" strike="noStrike">
                  <a:solidFill>
                    <a:srgbClr val="404040"/>
                  </a:solidFill>
                  <a:latin typeface="맑은 고딕"/>
                </a:rPr>
                <a:t> e </a:t>
              </a:r>
              <a:r>
                <a:rPr b="1" i="1" lang="pt-BR" sz="1600" spc="-1" strike="noStrike">
                  <a:solidFill>
                    <a:srgbClr val="404040"/>
                  </a:solidFill>
                  <a:latin typeface="맑은 고딕"/>
                </a:rPr>
                <a:t>Head First Design Patterns</a:t>
              </a:r>
              <a:r>
                <a:rPr b="0" lang="pt-BR" sz="1600" spc="-1" strike="noStrike">
                  <a:solidFill>
                    <a:srgbClr val="404040"/>
                  </a:solidFill>
                  <a:latin typeface="맑은 고딕"/>
                </a:rPr>
                <a:t>, o design pattern </a:t>
              </a:r>
              <a:r>
                <a:rPr b="1" lang="pt-BR" sz="1600" spc="-1" strike="noStrike">
                  <a:solidFill>
                    <a:srgbClr val="404040"/>
                  </a:solidFill>
                  <a:latin typeface="맑은 고딕"/>
                </a:rPr>
                <a:t>Singleton</a:t>
              </a:r>
              <a:r>
                <a:rPr b="0" lang="pt-BR" sz="1600" spc="-1" strike="noStrike">
                  <a:solidFill>
                    <a:srgbClr val="404040"/>
                  </a:solidFill>
                  <a:latin typeface="맑은 고딕"/>
                </a:rPr>
                <a:t>, é do tipo criacional, ou seja, fornece mecanismos de instânciação, e tem por objetivo de garantir que uma determinada classe tenha apenas uma única instância, e que disponibilize um ponto de acesso global a essa instância.</a:t>
              </a:r>
              <a:endParaRPr b="0" lang="pt-BR" sz="16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0" name="CustomShape 4"/>
            <p:cNvSpPr/>
            <p:nvPr/>
          </p:nvSpPr>
          <p:spPr>
            <a:xfrm>
              <a:off x="2491920" y="274320"/>
              <a:ext cx="6292080" cy="57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3200" spc="-1" strike="noStrike">
                  <a:solidFill>
                    <a:srgbClr val="ffffff"/>
                  </a:solidFill>
                  <a:latin typeface="맑은 고딕"/>
                </a:rPr>
                <a:t>Design Pattern - Singleton</a:t>
              </a:r>
              <a:endParaRPr b="0" lang="pt-BR" sz="32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1" name="CustomShape 5"/>
            <p:cNvSpPr/>
            <p:nvPr/>
          </p:nvSpPr>
          <p:spPr>
            <a:xfrm>
              <a:off x="2491920" y="990360"/>
              <a:ext cx="62920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2000" spc="-1" strike="noStrike">
                  <a:solidFill>
                    <a:srgbClr val="ffffff"/>
                  </a:solidFill>
                  <a:latin typeface="맑은 고딕"/>
                </a:rPr>
                <a:t>Objetivo</a:t>
              </a:r>
              <a:endParaRPr b="0" lang="pt-BR" sz="20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722" name="" descr=""/>
          <p:cNvPicPr/>
          <p:nvPr/>
        </p:nvPicPr>
        <p:blipFill>
          <a:blip r:embed="rId1"/>
          <a:stretch/>
        </p:blipFill>
        <p:spPr>
          <a:xfrm>
            <a:off x="429480" y="312840"/>
            <a:ext cx="1589400" cy="2423160"/>
          </a:xfrm>
          <a:prstGeom prst="rect">
            <a:avLst/>
          </a:prstGeom>
          <a:ln>
            <a:noFill/>
          </a:ln>
        </p:spPr>
      </p:pic>
      <p:pic>
        <p:nvPicPr>
          <p:cNvPr id="723" name="" descr=""/>
          <p:cNvPicPr/>
          <p:nvPr/>
        </p:nvPicPr>
        <p:blipFill>
          <a:blip r:embed="rId2"/>
          <a:stretch/>
        </p:blipFill>
        <p:spPr>
          <a:xfrm>
            <a:off x="288000" y="2808000"/>
            <a:ext cx="1872000" cy="2166480"/>
          </a:xfrm>
          <a:prstGeom prst="rect">
            <a:avLst/>
          </a:prstGeom>
          <a:ln>
            <a:noFill/>
          </a:ln>
        </p:spPr>
      </p:pic>
      <p:sp>
        <p:nvSpPr>
          <p:cNvPr id="724" name="TextShape 6"/>
          <p:cNvSpPr txBox="1"/>
          <p:nvPr/>
        </p:nvSpPr>
        <p:spPr>
          <a:xfrm>
            <a:off x="2520000" y="3240000"/>
            <a:ext cx="5072760" cy="38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pt-BR" sz="2000" spc="-1" strike="noStrike">
                <a:solidFill>
                  <a:srgbClr val="ffffff"/>
                </a:solidFill>
                <a:latin typeface="맑은 고딕"/>
              </a:rPr>
              <a:t>Características de Implementação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5" name="TextShape 7"/>
          <p:cNvSpPr txBox="1"/>
          <p:nvPr/>
        </p:nvSpPr>
        <p:spPr>
          <a:xfrm>
            <a:off x="2629080" y="3643560"/>
            <a:ext cx="5230800" cy="55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Construtor privado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Método público estático que retorna a instância</a:t>
            </a:r>
            <a:endParaRPr b="0" lang="pt-BR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27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3"/>
          <p:cNvSpPr/>
          <p:nvPr/>
        </p:nvSpPr>
        <p:spPr>
          <a:xfrm>
            <a:off x="1907640" y="1331640"/>
            <a:ext cx="6652080" cy="383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Eager initialization é o método mais fácil para criar uma classe Singleton. A instância é criada durante o carregamento da classe.</a:t>
            </a:r>
            <a:br/>
            <a:br/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Exemplo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:</a:t>
            </a:r>
            <a:br/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ce181e"/>
                </a:solidFill>
                <a:latin typeface="맑은 고딕"/>
              </a:rPr>
              <a:t>public class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400" spc="-1" strike="noStrike">
                <a:solidFill>
                  <a:srgbClr val="21409a"/>
                </a:solidFill>
                <a:latin typeface="맑은 고딕"/>
              </a:rPr>
              <a:t>MySingleton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400" spc="-1" strike="noStrike">
                <a:solidFill>
                  <a:srgbClr val="ce181e"/>
                </a:solidFill>
                <a:latin typeface="맑은 고딕"/>
              </a:rPr>
              <a:t>private static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 MySingleton INSTANCE = </a:t>
            </a:r>
            <a:r>
              <a:rPr b="0" lang="pt-BR" sz="1400" spc="-1" strike="noStrike">
                <a:solidFill>
                  <a:srgbClr val="ed1c24"/>
                </a:solidFill>
                <a:latin typeface="맑은 고딕"/>
              </a:rPr>
              <a:t>new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 MySingleton();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400" spc="-1" strike="noStrike">
                <a:solidFill>
                  <a:srgbClr val="ce181e"/>
                </a:solidFill>
                <a:latin typeface="맑은 고딕"/>
              </a:rPr>
              <a:t>private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400" spc="-1" strike="noStrike">
                <a:solidFill>
                  <a:srgbClr val="21409a"/>
                </a:solidFill>
                <a:latin typeface="맑은 고딕"/>
              </a:rPr>
              <a:t>MySingleton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() { 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400" spc="-1" strike="noStrike">
                <a:solidFill>
                  <a:srgbClr val="ce181e"/>
                </a:solidFill>
                <a:latin typeface="맑은 고딕"/>
              </a:rPr>
              <a:t>public static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 MySingleton </a:t>
            </a:r>
            <a:r>
              <a:rPr b="0" lang="pt-BR" sz="1400" spc="-1" strike="noStrike">
                <a:solidFill>
                  <a:srgbClr val="21409a"/>
                </a:solidFill>
                <a:latin typeface="맑은 고딕"/>
              </a:rPr>
              <a:t>getInstance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() {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400" spc="-1" strike="noStrike">
                <a:solidFill>
                  <a:srgbClr val="ce181e"/>
                </a:solidFill>
                <a:latin typeface="맑은 고딕"/>
              </a:rPr>
              <a:t>return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 INSTANCE;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729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- Inicialização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0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9bbb59"/>
                </a:solidFill>
                <a:latin typeface="맑은 고딕"/>
              </a:rPr>
              <a:t>Eager Initialization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31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34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3"/>
          <p:cNvSpPr/>
          <p:nvPr/>
        </p:nvSpPr>
        <p:spPr>
          <a:xfrm>
            <a:off x="1907640" y="1331640"/>
            <a:ext cx="6652080" cy="264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  <a:ea typeface="Tahoma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   </a:t>
            </a: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Vantagem(ns):</a:t>
            </a:r>
            <a:endParaRPr b="0" lang="pt-BR" sz="1600" spc="-1" strike="noStrike">
              <a:latin typeface="Arial"/>
              <a:ea typeface="Tahoma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latin typeface="Arial"/>
              <a:ea typeface="Tahoma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Fácil implementação.</a:t>
            </a:r>
            <a:endParaRPr b="0" lang="pt-BR" sz="1600" spc="-1" strike="noStrike">
              <a:latin typeface="Arial"/>
              <a:ea typeface="Tahoma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Instânciação de objetos que não sejam complexos.</a:t>
            </a:r>
            <a:endParaRPr b="0" lang="pt-BR" sz="1600" spc="-1" strike="noStrike">
              <a:latin typeface="Arial"/>
              <a:ea typeface="Tahoma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br/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Desvantagem(ns):</a:t>
            </a:r>
            <a:endParaRPr b="0" lang="pt-BR" sz="1600" spc="-1" strike="noStrike">
              <a:latin typeface="Arial"/>
              <a:ea typeface="Tahoma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600" spc="-1" strike="noStrike">
              <a:latin typeface="Arial"/>
              <a:ea typeface="Tahoma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A instância será criada, mesmo que não tenha nenhum cliente utilizando.</a:t>
            </a:r>
            <a:endParaRPr b="0" lang="pt-BR" sz="1600" spc="-1" strike="noStrike">
              <a:latin typeface="Arial"/>
              <a:ea typeface="Tahoma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600" spc="-1" strike="noStrike">
              <a:latin typeface="Arial"/>
              <a:ea typeface="Tahoma"/>
            </a:endParaRPr>
          </a:p>
        </p:txBody>
      </p:sp>
      <p:sp>
        <p:nvSpPr>
          <p:cNvPr id="736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- Inicialização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7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9bbb59"/>
                </a:solidFill>
                <a:latin typeface="맑은 고딕"/>
              </a:rPr>
              <a:t>Eager Initialization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38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41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"/>
          <p:cNvSpPr/>
          <p:nvPr/>
        </p:nvSpPr>
        <p:spPr>
          <a:xfrm>
            <a:off x="1907640" y="1331640"/>
            <a:ext cx="6652080" cy="15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Lazy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 initialization é o oposto da </a:t>
            </a: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Eager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 initialization, pois quem controla a criação é o método </a:t>
            </a: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getInstace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, e o mesmo só cria uma nova instância, se já não tiver sido criado anteriormente.</a:t>
            </a:r>
            <a:br/>
            <a:br/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743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- Inicialização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44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9bbb59"/>
                </a:solidFill>
                <a:latin typeface="맑은 고딕"/>
              </a:rPr>
              <a:t>Lazy Initialization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45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48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3"/>
          <p:cNvSpPr/>
          <p:nvPr/>
        </p:nvSpPr>
        <p:spPr>
          <a:xfrm>
            <a:off x="1907640" y="1331640"/>
            <a:ext cx="6652080" cy="34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Exemplo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:</a:t>
            </a:r>
            <a:br/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public class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500" spc="-1" strike="noStrike">
                <a:solidFill>
                  <a:srgbClr val="21409a"/>
                </a:solidFill>
                <a:latin typeface="맑은 고딕"/>
              </a:rPr>
              <a:t>MySingleton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{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private static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MySingleton INSTANCE;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private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500" spc="-1" strike="noStrike">
                <a:solidFill>
                  <a:srgbClr val="21409a"/>
                </a:solidFill>
                <a:latin typeface="맑은 고딕"/>
              </a:rPr>
              <a:t>MySingleton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() { }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public static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MySingleton </a:t>
            </a:r>
            <a:r>
              <a:rPr b="0" lang="pt-BR" sz="1500" spc="-1" strike="noStrike">
                <a:solidFill>
                  <a:srgbClr val="21409a"/>
                </a:solidFill>
                <a:latin typeface="맑은 고딕"/>
              </a:rPr>
              <a:t>getInstance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() {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if (INSTANCE == null) {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INSTANCE = new MySingleton();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return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INSTANCE;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</p:txBody>
      </p:sp>
      <p:sp>
        <p:nvSpPr>
          <p:cNvPr id="750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- Inicialização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51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9bbb59"/>
                </a:solidFill>
                <a:latin typeface="맑은 고딕"/>
              </a:rPr>
              <a:t>Lazy Initialization – Non Thread Safe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52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3"/>
          <p:cNvSpPr/>
          <p:nvPr/>
        </p:nvSpPr>
        <p:spPr>
          <a:xfrm>
            <a:off x="1907640" y="1331640"/>
            <a:ext cx="6652080" cy="20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O exemplo possui um problema de race condition, em ambientes multithread. Nós precisamos criar uma trava até que a criação da nova instância tenha sido criada. Em Java nós implementamos o mecanismo de trava utilizando a palavra reservada </a:t>
            </a:r>
            <a:r>
              <a:rPr b="1" i="1" lang="pt-BR" sz="1600" spc="-1" strike="noStrike">
                <a:solidFill>
                  <a:srgbClr val="404040"/>
                </a:solidFill>
                <a:latin typeface="맑은 고딕"/>
              </a:rPr>
              <a:t>synchronized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.</a:t>
            </a:r>
            <a:br/>
            <a:br/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757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- Inicialização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58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9bbb59"/>
                </a:solidFill>
                <a:latin typeface="맑은 고딕"/>
              </a:rPr>
              <a:t>Lazy Initialization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59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62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3"/>
          <p:cNvSpPr/>
          <p:nvPr/>
        </p:nvSpPr>
        <p:spPr>
          <a:xfrm>
            <a:off x="1907640" y="1331640"/>
            <a:ext cx="6652080" cy="34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Exemplo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:</a:t>
            </a:r>
            <a:br/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public class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500" spc="-1" strike="noStrike">
                <a:solidFill>
                  <a:srgbClr val="21409a"/>
                </a:solidFill>
                <a:latin typeface="맑은 고딕"/>
              </a:rPr>
              <a:t>MySingleton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{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private static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MySingleton INSTANCE;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private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</a:t>
            </a:r>
            <a:r>
              <a:rPr b="0" lang="pt-BR" sz="1500" spc="-1" strike="noStrike">
                <a:solidFill>
                  <a:srgbClr val="21409a"/>
                </a:solidFill>
                <a:latin typeface="맑은 고딕"/>
              </a:rPr>
              <a:t>MySingleton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() { }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public static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synchronized MySingleton </a:t>
            </a:r>
            <a:r>
              <a:rPr b="0" lang="pt-BR" sz="1500" spc="-1" strike="noStrike">
                <a:solidFill>
                  <a:srgbClr val="21409a"/>
                </a:solidFill>
                <a:latin typeface="맑은 고딕"/>
              </a:rPr>
              <a:t>getInstance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() {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if (INSTANCE == null) {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INSTANCE = new MySingleton();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ce181e"/>
                </a:solidFill>
                <a:latin typeface="맑은 고딕"/>
              </a:rPr>
              <a:t>return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 INSTANCE;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	</a:t>
            </a: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404040"/>
                </a:solidFill>
                <a:latin typeface="맑은 고딕"/>
              </a:rPr>
              <a:t>}</a:t>
            </a:r>
            <a:endParaRPr b="0" lang="pt-BR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</p:txBody>
      </p:sp>
      <p:sp>
        <p:nvSpPr>
          <p:cNvPr id="764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- Inicialização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65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9bbb59"/>
                </a:solidFill>
                <a:latin typeface="맑은 고딕"/>
              </a:rPr>
              <a:t>Lazy Initialization – Thread Safe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66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7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0" y="48348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Arial"/>
              </a:rPr>
              <a:t>Agenda Style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69" name="CustomShape 2"/>
          <p:cNvSpPr/>
          <p:nvPr/>
        </p:nvSpPr>
        <p:spPr>
          <a:xfrm rot="16200000">
            <a:off x="-1821960" y="2109600"/>
            <a:ext cx="5143320" cy="9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3"/>
          <p:cNvSpPr/>
          <p:nvPr/>
        </p:nvSpPr>
        <p:spPr>
          <a:xfrm>
            <a:off x="1907640" y="1331640"/>
            <a:ext cx="6652080" cy="20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O exemplo pode ser melhorado, para reduzir o uso da sincronização em getInstance(). Para isso utilizamos a “</a:t>
            </a:r>
            <a:r>
              <a:rPr b="1" lang="pt-BR" sz="1600" spc="-1" strike="noStrike">
                <a:solidFill>
                  <a:srgbClr val="404040"/>
                </a:solidFill>
                <a:latin typeface="맑은 고딕"/>
              </a:rPr>
              <a:t>trava duplamente verificada</a:t>
            </a:r>
            <a:r>
              <a:rPr b="0" lang="pt-BR" sz="1600" spc="-1" strike="noStrike">
                <a:solidFill>
                  <a:srgbClr val="404040"/>
                </a:solidFill>
                <a:latin typeface="맑은 고딕"/>
              </a:rPr>
              <a:t>”. Assim, só haverá trava na primeira instânciação e não mais em todos acessos ao método getInstance().</a:t>
            </a:r>
            <a:br/>
            <a:br/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404040"/>
              </a:buClr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771" name="CustomShape 4"/>
          <p:cNvSpPr/>
          <p:nvPr/>
        </p:nvSpPr>
        <p:spPr>
          <a:xfrm>
            <a:off x="1907640" y="483480"/>
            <a:ext cx="6652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bbb59"/>
                </a:solidFill>
                <a:latin typeface="맑은 고딕"/>
              </a:rPr>
              <a:t>Singleton - Inicialização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72" name="CustomShape 5"/>
          <p:cNvSpPr/>
          <p:nvPr/>
        </p:nvSpPr>
        <p:spPr>
          <a:xfrm>
            <a:off x="1907640" y="1043280"/>
            <a:ext cx="6652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9bbb59"/>
                </a:solidFill>
                <a:latin typeface="맑은 고딕"/>
              </a:rPr>
              <a:t>Lazy Initialization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73" name="CustomShape 6"/>
          <p:cNvSpPr/>
          <p:nvPr/>
        </p:nvSpPr>
        <p:spPr>
          <a:xfrm>
            <a:off x="1972080" y="945360"/>
            <a:ext cx="2051640" cy="7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7"/>
          <p:cNvSpPr/>
          <p:nvPr/>
        </p:nvSpPr>
        <p:spPr>
          <a:xfrm>
            <a:off x="4024080" y="945360"/>
            <a:ext cx="4535640" cy="7164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2596</TotalTime>
  <Application>LibreOffice/6.0.5.2$Linux_X86_64 LibreOffice_project/54c8cbb85f300ac59db32fe8a675ff7683cd5a16</Application>
  <Words>2914</Words>
  <Paragraphs>367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  <dc:description/>
  <dc:language>pt-BR</dc:language>
  <cp:lastModifiedBy/>
  <dcterms:modified xsi:type="dcterms:W3CDTF">2018-09-12T16:46:24Z</dcterms:modified>
  <cp:revision>109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화면 슬라이드 쇼(16:9)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36</vt:i4>
  </property>
</Properties>
</file>